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6"/>
  </p:notesMasterIdLst>
  <p:sldIdLst>
    <p:sldId id="340" r:id="rId2"/>
    <p:sldId id="372" r:id="rId3"/>
    <p:sldId id="314" r:id="rId4"/>
    <p:sldId id="364" r:id="rId5"/>
    <p:sldId id="359" r:id="rId6"/>
    <p:sldId id="346" r:id="rId7"/>
    <p:sldId id="342" r:id="rId8"/>
    <p:sldId id="341" r:id="rId9"/>
    <p:sldId id="347" r:id="rId10"/>
    <p:sldId id="358" r:id="rId11"/>
    <p:sldId id="343" r:id="rId12"/>
    <p:sldId id="344" r:id="rId13"/>
    <p:sldId id="348" r:id="rId14"/>
    <p:sldId id="345" r:id="rId15"/>
    <p:sldId id="349" r:id="rId16"/>
    <p:sldId id="350" r:id="rId17"/>
    <p:sldId id="351" r:id="rId18"/>
    <p:sldId id="352" r:id="rId19"/>
    <p:sldId id="360" r:id="rId20"/>
    <p:sldId id="353" r:id="rId21"/>
    <p:sldId id="354" r:id="rId22"/>
    <p:sldId id="355" r:id="rId23"/>
    <p:sldId id="362" r:id="rId24"/>
    <p:sldId id="363" r:id="rId25"/>
    <p:sldId id="369" r:id="rId26"/>
    <p:sldId id="361" r:id="rId27"/>
    <p:sldId id="357" r:id="rId28"/>
    <p:sldId id="256" r:id="rId29"/>
    <p:sldId id="298" r:id="rId30"/>
    <p:sldId id="356" r:id="rId31"/>
    <p:sldId id="377" r:id="rId32"/>
    <p:sldId id="376" r:id="rId33"/>
    <p:sldId id="378" r:id="rId34"/>
    <p:sldId id="339" r:id="rId35"/>
    <p:sldId id="337" r:id="rId36"/>
    <p:sldId id="370" r:id="rId37"/>
    <p:sldId id="371" r:id="rId38"/>
    <p:sldId id="368" r:id="rId39"/>
    <p:sldId id="334" r:id="rId40"/>
    <p:sldId id="366" r:id="rId41"/>
    <p:sldId id="365" r:id="rId42"/>
    <p:sldId id="375" r:id="rId43"/>
    <p:sldId id="374" r:id="rId44"/>
    <p:sldId id="373" r:id="rId45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/>
    <p:restoredTop sz="66667" autoAdjust="0"/>
  </p:normalViewPr>
  <p:slideViewPr>
    <p:cSldViewPr snapToGrid="0" snapToObjects="1">
      <p:cViewPr varScale="1">
        <p:scale>
          <a:sx n="83" d="100"/>
          <a:sy n="83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6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markdown.rstudio.com/flexdashboard/" TargetMode="External"/><Relationship Id="rId5" Type="http://schemas.openxmlformats.org/officeDocument/2006/relationships/hyperlink" Target="https://github.com/airbnb/knowledge-repo" TargetMode="External"/><Relationship Id="rId4" Type="http://schemas.openxmlformats.org/officeDocument/2006/relationships/image" Target="../media/image2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markdown.rstudio.com/flexdashboar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irbnb/knowledge-repo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-98718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7CAC53D-180D-3D48-9A28-9F4377B9CB3E}"/>
              </a:ext>
            </a:extLst>
          </p:cNvPr>
          <p:cNvSpPr/>
          <p:nvPr/>
        </p:nvSpPr>
        <p:spPr>
          <a:xfrm>
            <a:off x="1131375" y="6181331"/>
            <a:ext cx="6927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C.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Töglhofer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2011: 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From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Climate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Variability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Weather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Risk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:  The Impact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of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Snow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Conditions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on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Tourism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Demand in Austrian Ski Areas </a:t>
            </a:r>
          </a:p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459878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054496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2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endParaRPr lang="de-AT" dirty="0">
              <a:latin typeface="Slack-Lato"/>
            </a:endParaRPr>
          </a:p>
          <a:p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R / JS </a:t>
            </a:r>
          </a:p>
          <a:p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endParaRPr lang="de-AT" dirty="0">
              <a:latin typeface="Slack-Lato"/>
            </a:endParaRPr>
          </a:p>
          <a:p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Perfo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mance</a:t>
            </a:r>
            <a:endParaRPr lang="de-AT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David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Fast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SW </a:t>
            </a:r>
            <a:r>
              <a:rPr lang="de-DE" dirty="0" err="1"/>
              <a:t>vendor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Goliath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Slow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Large </a:t>
            </a:r>
            <a:r>
              <a:rPr lang="de-DE" dirty="0" err="1"/>
              <a:t>corporate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3099B5F-77B1-534E-96BF-61C7AE0A8726}"/>
              </a:ext>
            </a:extLst>
          </p:cNvPr>
          <p:cNvCxnSpPr>
            <a:cxnSpLocks/>
          </p:cNvCxnSpPr>
          <p:nvPr/>
        </p:nvCxnSpPr>
        <p:spPr>
          <a:xfrm>
            <a:off x="3285641" y="2898183"/>
            <a:ext cx="4339525" cy="4029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7BBA683-E533-D74E-88C7-5C1D8CB40996}"/>
              </a:ext>
            </a:extLst>
          </p:cNvPr>
          <p:cNvCxnSpPr>
            <a:cxnSpLocks/>
          </p:cNvCxnSpPr>
          <p:nvPr/>
        </p:nvCxnSpPr>
        <p:spPr>
          <a:xfrm flipV="1">
            <a:off x="3502617" y="3301139"/>
            <a:ext cx="4122549" cy="7129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F09FA9C-6E41-7B42-A3ED-77DFF76CBD0F}"/>
              </a:ext>
            </a:extLst>
          </p:cNvPr>
          <p:cNvCxnSpPr>
            <a:cxnSpLocks/>
          </p:cNvCxnSpPr>
          <p:nvPr/>
        </p:nvCxnSpPr>
        <p:spPr>
          <a:xfrm flipV="1">
            <a:off x="3394129" y="2464231"/>
            <a:ext cx="4076054" cy="96477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BE34C3B-B430-C448-BD56-B5958639D1D9}"/>
              </a:ext>
            </a:extLst>
          </p:cNvPr>
          <p:cNvCxnSpPr>
            <a:cxnSpLocks/>
          </p:cNvCxnSpPr>
          <p:nvPr/>
        </p:nvCxnSpPr>
        <p:spPr>
          <a:xfrm>
            <a:off x="3394129" y="3429000"/>
            <a:ext cx="3657600" cy="69354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655FC2C-2735-A241-8DCB-A28C1E653671}"/>
              </a:ext>
            </a:extLst>
          </p:cNvPr>
          <p:cNvSpPr/>
          <p:nvPr/>
        </p:nvSpPr>
        <p:spPr>
          <a:xfrm>
            <a:off x="2781397" y="3058354"/>
            <a:ext cx="7258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 err="1">
                <a:latin typeface="George Sans"/>
              </a:rPr>
              <a:t>transforms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with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g</a:t>
            </a: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e</a:t>
            </a:r>
            <a:r>
              <a:rPr lang="de-AT" sz="2800" dirty="0">
                <a:latin typeface="George Sans"/>
              </a:rPr>
              <a:t>)</a:t>
            </a:r>
            <a:r>
              <a:rPr lang="de-AT" sz="2800" dirty="0" err="1">
                <a:latin typeface="George Sans"/>
              </a:rPr>
              <a:t>orgeousness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B7681F6-F0F7-AA4B-8250-0055E674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00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BAE63F1-9D3B-C54E-9D9D-821942F631AF}"/>
              </a:ext>
            </a:extLst>
          </p:cNvPr>
          <p:cNvSpPr/>
          <p:nvPr/>
        </p:nvSpPr>
        <p:spPr>
          <a:xfrm>
            <a:off x="3063497" y="2863554"/>
            <a:ext cx="63439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combines</a:t>
            </a:r>
            <a:r>
              <a:rPr lang="de-AT" sz="2800" dirty="0">
                <a:latin typeface="George Sans"/>
              </a:rPr>
              <a:t> design, </a:t>
            </a:r>
            <a:r>
              <a:rPr lang="de-AT" sz="2800" dirty="0" err="1">
                <a:latin typeface="George Sans"/>
              </a:rPr>
              <a:t>technology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personality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into</a:t>
            </a:r>
            <a:r>
              <a:rPr lang="de-AT" sz="2800" dirty="0">
                <a:latin typeface="George Sans"/>
              </a:rPr>
              <a:t> a </a:t>
            </a:r>
            <a:r>
              <a:rPr lang="de-AT" sz="2800" dirty="0" err="1">
                <a:latin typeface="George Sans"/>
              </a:rPr>
              <a:t>comprehensive</a:t>
            </a:r>
            <a:r>
              <a:rPr lang="de-AT" sz="2800" dirty="0">
                <a:latin typeface="George Sans"/>
              </a:rPr>
              <a:t> digital </a:t>
            </a:r>
            <a:r>
              <a:rPr lang="de-AT" sz="2800" dirty="0" err="1">
                <a:latin typeface="George Sans"/>
              </a:rPr>
              <a:t>banking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that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simplifies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improves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your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very</a:t>
            </a:r>
            <a:r>
              <a:rPr lang="de-AT" sz="2800" dirty="0">
                <a:latin typeface="George Sans"/>
              </a:rPr>
              <a:t> personal </a:t>
            </a:r>
            <a:r>
              <a:rPr lang="de-AT" sz="2800" dirty="0" err="1">
                <a:latin typeface="George Sans"/>
              </a:rPr>
              <a:t>financial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life</a:t>
            </a:r>
            <a:r>
              <a:rPr lang="de-AT" sz="2800" dirty="0">
                <a:latin typeface="George Sans"/>
              </a:rPr>
              <a:t>.</a:t>
            </a:r>
            <a:endParaRPr lang="de-DE" sz="280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6FB408A-F037-8740-9C5A-5CF480E0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49" y="1315684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96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EABC31-03C7-3B48-91B9-C37AD26F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64" y="1586012"/>
            <a:ext cx="1721496" cy="133154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AA18BE7-8B91-1648-BD04-8CF3767BB17E}"/>
              </a:ext>
            </a:extLst>
          </p:cNvPr>
          <p:cNvSpPr/>
          <p:nvPr/>
        </p:nvSpPr>
        <p:spPr>
          <a:xfrm>
            <a:off x="1307381" y="3279841"/>
            <a:ext cx="95772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sz="2800" dirty="0" err="1">
                <a:latin typeface="George Sans"/>
              </a:rPr>
              <a:t>has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been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first</a:t>
            </a:r>
            <a:r>
              <a:rPr lang="de-AT" sz="2800" dirty="0">
                <a:latin typeface="George Sans"/>
              </a:rPr>
              <a:t> flexible, </a:t>
            </a:r>
            <a:r>
              <a:rPr lang="de-AT" sz="2800" dirty="0" err="1">
                <a:latin typeface="George Sans"/>
              </a:rPr>
              <a:t>work-horse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for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evaluating</a:t>
            </a:r>
            <a:r>
              <a:rPr lang="de-AT" sz="2800">
                <a:latin typeface="George Sans"/>
              </a:rPr>
              <a:t> </a:t>
            </a:r>
            <a:br>
              <a:rPr lang="de-AT" sz="2800">
                <a:latin typeface="George Sans"/>
              </a:rPr>
            </a:br>
            <a:r>
              <a:rPr lang="de-AT" sz="2800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user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experience</a:t>
            </a:r>
            <a:r>
              <a:rPr lang="de-AT" sz="2800" dirty="0">
                <a:latin typeface="George Sans"/>
              </a:rPr>
              <a:t> in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web </a:t>
            </a:r>
            <a:r>
              <a:rPr lang="de-AT" sz="2800" dirty="0" err="1">
                <a:latin typeface="George Sans"/>
              </a:rPr>
              <a:t>and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app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version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of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the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early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days</a:t>
            </a:r>
            <a:br>
              <a:rPr lang="de-AT" sz="2800" dirty="0">
                <a:latin typeface="George Sans"/>
              </a:rPr>
            </a:br>
            <a:r>
              <a:rPr lang="de-AT" sz="2800" dirty="0">
                <a:latin typeface="George Sans"/>
              </a:rPr>
              <a:t>(</a:t>
            </a:r>
            <a:r>
              <a:rPr lang="de-AT" sz="2800" dirty="0" err="1">
                <a:latin typeface="George Sans"/>
              </a:rPr>
              <a:t>activation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funnels</a:t>
            </a:r>
            <a:r>
              <a:rPr lang="de-AT" sz="2800" dirty="0">
                <a:latin typeface="George Sans"/>
              </a:rPr>
              <a:t>, </a:t>
            </a:r>
            <a:r>
              <a:rPr lang="de-AT" sz="2800" dirty="0" err="1">
                <a:latin typeface="George Sans"/>
              </a:rPr>
              <a:t>feature</a:t>
            </a:r>
            <a:r>
              <a:rPr lang="de-AT" sz="2800" dirty="0">
                <a:latin typeface="George Sans"/>
              </a:rPr>
              <a:t> </a:t>
            </a:r>
            <a:r>
              <a:rPr lang="de-AT" sz="2800" dirty="0" err="1">
                <a:latin typeface="George Sans"/>
              </a:rPr>
              <a:t>acceptance</a:t>
            </a:r>
            <a:r>
              <a:rPr lang="de-AT" sz="2800" dirty="0">
                <a:latin typeface="George Sans"/>
              </a:rPr>
              <a:t>) </a:t>
            </a:r>
            <a:endParaRPr lang="de-DE" sz="2800" dirty="0">
              <a:latin typeface="George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75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280624" y="42736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336" y="1469903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1647460" y="2863835"/>
            <a:ext cx="392607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(First) Reporting Backend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Liquidity</a:t>
            </a:r>
            <a:r>
              <a:rPr lang="de-DE" sz="2800" dirty="0"/>
              <a:t> </a:t>
            </a:r>
            <a:r>
              <a:rPr lang="de-DE" sz="2800" dirty="0" err="1"/>
              <a:t>Forecasting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84" y="1970032"/>
            <a:ext cx="2417788" cy="715665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04159" y="5904704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239403" y="596907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6" y="2763187"/>
            <a:ext cx="25199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Ad Hoc Reports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PySpark</a:t>
            </a:r>
            <a:r>
              <a:rPr lang="de-DE" sz="2800" dirty="0"/>
              <a:t>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A/B </a:t>
            </a:r>
            <a:r>
              <a:rPr lang="de-DE" sz="2800" dirty="0" err="1"/>
              <a:t>Testing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9A0C5E-F13F-7B4B-AF85-091D497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575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59507A9-2B51-CA42-9B27-8D5E5CBFD6E7}"/>
              </a:ext>
            </a:extLst>
          </p:cNvPr>
          <p:cNvSpPr/>
          <p:nvPr/>
        </p:nvSpPr>
        <p:spPr>
          <a:xfrm>
            <a:off x="3579648" y="638018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https://rmarkdown.rstudio.com/flexdashboard/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BA82AB-882E-AD44-A98D-11BB4937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7"/>
          <a:stretch/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32EF568-5439-0B4F-B585-FAEFB0D9B00A}"/>
              </a:ext>
            </a:extLst>
          </p:cNvPr>
          <p:cNvSpPr/>
          <p:nvPr/>
        </p:nvSpPr>
        <p:spPr>
          <a:xfrm>
            <a:off x="3795802" y="6488668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43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05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R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(will follow)</a:t>
            </a:r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37C989-AAC9-EF47-90C0-04400E151608}"/>
              </a:ext>
            </a:extLst>
          </p:cNvPr>
          <p:cNvSpPr/>
          <p:nvPr/>
        </p:nvSpPr>
        <p:spPr>
          <a:xfrm>
            <a:off x="3862169" y="291841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Synthetic</a:t>
            </a:r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de-AT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33" y="1733455"/>
            <a:ext cx="3060700" cy="2495478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5258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Summa     </a:t>
            </a:r>
            <a:r>
              <a:rPr lang="de-DE" sz="10000" b="1" dirty="0" err="1"/>
              <a:t>y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164592099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D9DEBE5-5126-C347-A75A-1EA5883824BE}"/>
              </a:ext>
            </a:extLst>
          </p:cNvPr>
          <p:cNvSpPr txBox="1"/>
          <p:nvPr/>
        </p:nvSpPr>
        <p:spPr>
          <a:xfrm>
            <a:off x="991892" y="1162372"/>
            <a:ext cx="9562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R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workhorse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many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Spatial</a:t>
            </a:r>
            <a:r>
              <a:rPr lang="de-DE" sz="3200" dirty="0"/>
              <a:t> &amp; </a:t>
            </a:r>
            <a:r>
              <a:rPr lang="de-DE" sz="3200" dirty="0" err="1"/>
              <a:t>artistic</a:t>
            </a:r>
            <a:r>
              <a:rPr lang="de-DE" sz="3200" dirty="0"/>
              <a:t> </a:t>
            </a:r>
            <a:r>
              <a:rPr lang="de-DE" sz="3200" dirty="0" err="1"/>
              <a:t>plots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connecting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bases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retrieval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/>
              <a:t>Self-developed</a:t>
            </a:r>
            <a:r>
              <a:rPr lang="de-DE" sz="3200" dirty="0"/>
              <a:t> </a:t>
            </a:r>
            <a:r>
              <a:rPr lang="de-DE" sz="3200" dirty="0" err="1"/>
              <a:t>backends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applications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Dashboards </a:t>
            </a:r>
            <a:r>
              <a:rPr lang="de-DE" sz="3200" dirty="0" err="1"/>
              <a:t>and</a:t>
            </a:r>
            <a:r>
              <a:rPr lang="de-DE" sz="3200" dirty="0"/>
              <a:t> ad-hoc </a:t>
            </a:r>
            <a:r>
              <a:rPr lang="de-DE" sz="3200" dirty="0" err="1"/>
              <a:t>analysis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Quality </a:t>
            </a:r>
            <a:r>
              <a:rPr lang="de-DE" sz="3200" dirty="0" err="1"/>
              <a:t>assurance</a:t>
            </a:r>
            <a:r>
              <a:rPr lang="de-DE" sz="3200" dirty="0"/>
              <a:t> </a:t>
            </a:r>
            <a:r>
              <a:rPr lang="de-DE" sz="3200" dirty="0" err="1"/>
              <a:t>reports</a:t>
            </a:r>
            <a:r>
              <a:rPr lang="de-DE" sz="3200" dirty="0"/>
              <a:t> 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029383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426</Words>
  <Application>Microsoft Macintosh PowerPoint</Application>
  <PresentationFormat>Breitbild</PresentationFormat>
  <Paragraphs>113</Paragraphs>
  <Slides>44</Slides>
  <Notes>16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George Neue Black</vt:lpstr>
      <vt:lpstr>George Neue Bold</vt:lpstr>
      <vt:lpstr>George Sans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171</cp:revision>
  <cp:lastPrinted>2019-10-18T19:29:06Z</cp:lastPrinted>
  <dcterms:created xsi:type="dcterms:W3CDTF">2019-07-30T12:11:29Z</dcterms:created>
  <dcterms:modified xsi:type="dcterms:W3CDTF">2019-12-15T21:16:59Z</dcterms:modified>
</cp:coreProperties>
</file>